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</p:sldMasterIdLst>
  <p:notesMasterIdLst>
    <p:notesMasterId r:id="rId14"/>
  </p:notesMasterIdLst>
  <p:sldIdLst>
    <p:sldId id="291" r:id="rId3"/>
    <p:sldId id="302" r:id="rId4"/>
    <p:sldId id="303" r:id="rId5"/>
    <p:sldId id="311" r:id="rId6"/>
    <p:sldId id="307" r:id="rId7"/>
    <p:sldId id="309" r:id="rId8"/>
    <p:sldId id="310" r:id="rId9"/>
    <p:sldId id="313" r:id="rId10"/>
    <p:sldId id="314" r:id="rId11"/>
    <p:sldId id="315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gnorelli, Sara (IFPRI)" initials="SS(" lastIdx="1" clrIdx="0">
    <p:extLst/>
  </p:cmAuthor>
  <p:cmAuthor id="2" name="Roberts, Cleophelia (IFPRI)" initials="RC(" lastIdx="2" clrIdx="1">
    <p:extLst/>
  </p:cmAuthor>
  <p:cmAuthor id="3" name="Azzarri, Carlo (IFPRI)" initials="AC(" lastIdx="4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3" autoAdjust="0"/>
  </p:normalViewPr>
  <p:slideViewPr>
    <p:cSldViewPr snapToGrid="0" snapToObjects="1"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27E59-F5A4-4805-94C8-A23E14CBC194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56871-DF6B-4780-9B8F-58C9D16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413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170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6412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7279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220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6335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6641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9586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E4AC8-EDAF-D940-AACF-EBF326CB7DE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52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ICAS VII  Rome, 26-28 OCT 2016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Change this in HEADER and FOOTER. Abcdefghi abc def ghi Abcdefghi abc def ghi Abcdefghi abc def ghi Abcdefghi abc def ghi Abcdefghi abc def ghi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B2E8374-B2B6-FA41-B76C-76E759C1A25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914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892" y="1620579"/>
            <a:ext cx="7282218" cy="1768522"/>
          </a:xfrm>
        </p:spPr>
        <p:txBody>
          <a:bodyPr/>
          <a:lstStyle/>
          <a:p>
            <a:r>
              <a:rPr lang="en-US" sz="3200" dirty="0">
                <a:latin typeface="+mn-lt"/>
              </a:rPr>
              <a:t>A Spatial Analysis of Land Cover Change and Rural Livelihoods: Evidence from Northern </a:t>
            </a:r>
            <a:r>
              <a:rPr lang="en-US" sz="3200" dirty="0" smtClean="0">
                <a:latin typeface="+mn-lt"/>
              </a:rPr>
              <a:t>Ghana</a:t>
            </a:r>
            <a:endParaRPr lang="en-US" sz="320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0" y="3407204"/>
            <a:ext cx="9144000" cy="2406411"/>
          </a:xfrm>
        </p:spPr>
        <p:txBody>
          <a:bodyPr/>
          <a:lstStyle/>
          <a:p>
            <a:r>
              <a:rPr lang="en-US" sz="2400" dirty="0" smtClean="0">
                <a:latin typeface="+mn-lt"/>
              </a:rPr>
              <a:t>B. Haile, S. Signorelli, C. </a:t>
            </a:r>
            <a:r>
              <a:rPr lang="en-US" sz="2400" dirty="0" err="1" smtClean="0">
                <a:latin typeface="+mn-lt"/>
              </a:rPr>
              <a:t>Azzarri</a:t>
            </a:r>
            <a:r>
              <a:rPr lang="en-US" sz="2400" dirty="0" smtClean="0">
                <a:latin typeface="+mn-lt"/>
              </a:rPr>
              <a:t>, Z. </a:t>
            </a:r>
            <a:r>
              <a:rPr lang="en-US" sz="2400" dirty="0" err="1" smtClean="0">
                <a:latin typeface="+mn-lt"/>
              </a:rPr>
              <a:t>Guo</a:t>
            </a:r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IFPRI</a:t>
            </a:r>
            <a:endParaRPr lang="en-US" sz="2400" dirty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i="1" dirty="0" smtClean="0">
                <a:latin typeface="+mn-lt"/>
              </a:rPr>
              <a:t>Africa RISING West Africa </a:t>
            </a:r>
            <a:r>
              <a:rPr lang="en-US" sz="1800" i="1" dirty="0">
                <a:latin typeface="+mn-lt"/>
              </a:rPr>
              <a:t>Phase 1 Review and Legacy </a:t>
            </a:r>
            <a:r>
              <a:rPr lang="en-US" sz="1800" i="1" dirty="0" smtClean="0">
                <a:latin typeface="+mn-lt"/>
              </a:rPr>
              <a:t>Workshop</a:t>
            </a:r>
          </a:p>
          <a:p>
            <a:r>
              <a:rPr lang="en-US" sz="1800" i="1" dirty="0" smtClean="0">
                <a:latin typeface="+mn-lt"/>
              </a:rPr>
              <a:t>ICRISAT, </a:t>
            </a:r>
            <a:r>
              <a:rPr lang="en-US" sz="1800" i="1" dirty="0" err="1" smtClean="0">
                <a:latin typeface="+mn-lt"/>
              </a:rPr>
              <a:t>Samanko</a:t>
            </a:r>
            <a:r>
              <a:rPr lang="en-US" sz="1800" i="1" dirty="0" smtClean="0">
                <a:latin typeface="+mn-lt"/>
              </a:rPr>
              <a:t>, </a:t>
            </a:r>
            <a:r>
              <a:rPr lang="en-US" sz="1800" i="1" dirty="0">
                <a:latin typeface="+mn-lt"/>
              </a:rPr>
              <a:t>12-13 December </a:t>
            </a:r>
            <a:r>
              <a:rPr lang="en-US" sz="1800" i="1" dirty="0" smtClean="0">
                <a:latin typeface="+mn-lt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6305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ttotitolo 2"/>
          <p:cNvSpPr txBox="1">
            <a:spLocks/>
          </p:cNvSpPr>
          <p:nvPr/>
        </p:nvSpPr>
        <p:spPr>
          <a:xfrm>
            <a:off x="368490" y="1460310"/>
            <a:ext cx="8475259" cy="53976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tx1"/>
                </a:solidFill>
              </a:rPr>
              <a:t>Livelihoods and landscape characteristics strongly correlated in subsistence </a:t>
            </a:r>
            <a:r>
              <a:rPr lang="en-US" altLang="en-US" sz="2200" dirty="0" smtClean="0">
                <a:solidFill>
                  <a:schemeClr val="tx1"/>
                </a:solidFill>
              </a:rPr>
              <a:t>settings</a:t>
            </a: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altLang="en-US" sz="2200" dirty="0">
              <a:solidFill>
                <a:schemeClr val="tx1"/>
              </a:solidFill>
            </a:endParaRP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Better understanding of the linkages between land </a:t>
            </a:r>
            <a:r>
              <a:rPr lang="en-US" sz="2200" dirty="0" smtClean="0">
                <a:solidFill>
                  <a:schemeClr val="tx1"/>
                </a:solidFill>
              </a:rPr>
              <a:t>use/cover </a:t>
            </a:r>
            <a:r>
              <a:rPr lang="en-US" sz="2200" dirty="0">
                <a:solidFill>
                  <a:schemeClr val="tx1"/>
                </a:solidFill>
              </a:rPr>
              <a:t>changes and welfare/the environment is crucial…</a:t>
            </a: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altLang="en-US" sz="2200" dirty="0" smtClean="0">
              <a:solidFill>
                <a:schemeClr val="tx1"/>
              </a:solidFill>
            </a:endParaRP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chemeClr val="tx1"/>
                </a:solidFill>
              </a:rPr>
              <a:t>Study takes advantage of matching remote </a:t>
            </a:r>
            <a:r>
              <a:rPr lang="en-US" altLang="en-US" sz="2200" dirty="0">
                <a:solidFill>
                  <a:schemeClr val="tx1"/>
                </a:solidFill>
              </a:rPr>
              <a:t>sensing, georeferenced household </a:t>
            </a:r>
            <a:r>
              <a:rPr lang="en-US" altLang="en-US" sz="2200" dirty="0" smtClean="0">
                <a:solidFill>
                  <a:schemeClr val="tx1"/>
                </a:solidFill>
              </a:rPr>
              <a:t>surveys, and </a:t>
            </a:r>
            <a:r>
              <a:rPr lang="en-US" altLang="en-US" sz="2200" dirty="0">
                <a:solidFill>
                  <a:schemeClr val="tx1"/>
                </a:solidFill>
              </a:rPr>
              <a:t>spatial econometric </a:t>
            </a:r>
            <a:r>
              <a:rPr lang="en-US" altLang="en-US" sz="2200" dirty="0" smtClean="0">
                <a:solidFill>
                  <a:schemeClr val="tx1"/>
                </a:solidFill>
              </a:rPr>
              <a:t>analysis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altLang="en-US" sz="2200" dirty="0" smtClean="0">
              <a:solidFill>
                <a:schemeClr val="tx1"/>
              </a:solidFill>
            </a:endParaRPr>
          </a:p>
          <a:p>
            <a:pPr marL="171450" indent="-171450"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chemeClr val="tx1"/>
                </a:solidFill>
              </a:rPr>
              <a:t>Areas </a:t>
            </a:r>
            <a:r>
              <a:rPr lang="en-US" altLang="en-US" sz="2200" dirty="0">
                <a:solidFill>
                  <a:schemeClr val="tx1"/>
                </a:solidFill>
              </a:rPr>
              <a:t>that changed from natural (forest, shrubs, savannah, or water bodies) to productive (cropland and urban areas) currently </a:t>
            </a:r>
            <a:r>
              <a:rPr lang="en-US" altLang="en-US" sz="2200" dirty="0" smtClean="0">
                <a:solidFill>
                  <a:schemeClr val="tx1"/>
                </a:solidFill>
              </a:rPr>
              <a:t>show </a:t>
            </a:r>
            <a:r>
              <a:rPr lang="en-US" altLang="en-US" sz="2200" dirty="0">
                <a:solidFill>
                  <a:schemeClr val="tx1"/>
                </a:solidFill>
              </a:rPr>
              <a:t>higher </a:t>
            </a:r>
            <a:r>
              <a:rPr lang="en-US" altLang="en-US" sz="2200" dirty="0" smtClean="0">
                <a:solidFill>
                  <a:schemeClr val="tx1"/>
                </a:solidFill>
              </a:rPr>
              <a:t>harvest value </a:t>
            </a:r>
            <a:r>
              <a:rPr lang="en-US" altLang="en-US" sz="2200" dirty="0">
                <a:solidFill>
                  <a:schemeClr val="tx1"/>
                </a:solidFill>
              </a:rPr>
              <a:t>and productivity, relative to currently productive areas </a:t>
            </a:r>
            <a:r>
              <a:rPr lang="en-US" altLang="en-US" sz="2200" dirty="0" smtClean="0">
                <a:solidFill>
                  <a:schemeClr val="tx1"/>
                </a:solidFill>
              </a:rPr>
              <a:t>previously </a:t>
            </a:r>
            <a:r>
              <a:rPr lang="en-US" altLang="en-US" sz="2200" dirty="0">
                <a:solidFill>
                  <a:schemeClr val="tx1"/>
                </a:solidFill>
              </a:rPr>
              <a:t>degraded (or bare land</a:t>
            </a:r>
            <a:r>
              <a:rPr lang="en-US" altLang="en-US" sz="2200" dirty="0" smtClean="0">
                <a:solidFill>
                  <a:schemeClr val="tx1"/>
                </a:solidFill>
              </a:rPr>
              <a:t>) </a:t>
            </a:r>
          </a:p>
          <a:p>
            <a:pPr algn="l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5CA33A"/>
              </a:buClr>
            </a:pPr>
            <a:r>
              <a:rPr lang="en-US" altLang="en-US" sz="2200" dirty="0" smtClean="0">
                <a:solidFill>
                  <a:schemeClr val="tx1"/>
                </a:solidFill>
              </a:rPr>
              <a:t>-&gt;</a:t>
            </a:r>
            <a:r>
              <a:rPr lang="en-US" sz="2200" dirty="0" smtClean="0">
                <a:solidFill>
                  <a:schemeClr val="tx1"/>
                </a:solidFill>
              </a:rPr>
              <a:t> suggesting </a:t>
            </a:r>
            <a:r>
              <a:rPr lang="en-US" sz="2200" dirty="0">
                <a:solidFill>
                  <a:schemeClr val="tx1"/>
                </a:solidFill>
              </a:rPr>
              <a:t>the importance of initial conditions for agricultural production and </a:t>
            </a:r>
            <a:r>
              <a:rPr lang="en-US" sz="2200" dirty="0" smtClean="0">
                <a:solidFill>
                  <a:schemeClr val="tx1"/>
                </a:solidFill>
              </a:rPr>
              <a:t>livelihoods</a:t>
            </a:r>
            <a:endParaRPr lang="en-US" altLang="en-US" sz="2200" dirty="0">
              <a:solidFill>
                <a:schemeClr val="tx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Conclusion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321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860" y="1938881"/>
            <a:ext cx="2961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Merci!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1279088" y="146123"/>
            <a:ext cx="6664338" cy="86297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>
                <a:solidFill>
                  <a:schemeClr val="bg1"/>
                </a:solidFill>
                <a:latin typeface="+mn-lt"/>
              </a:rPr>
              <a:t>Outline </a:t>
            </a:r>
            <a:br>
              <a:rPr lang="en-US" sz="2800" spc="-150" dirty="0">
                <a:solidFill>
                  <a:schemeClr val="bg1"/>
                </a:solidFill>
                <a:latin typeface="+mn-lt"/>
              </a:rPr>
            </a:b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80778" y="1763241"/>
            <a:ext cx="7688254" cy="32387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algn="l">
              <a:spcBef>
                <a:spcPts val="600"/>
              </a:spcBef>
              <a:buClr>
                <a:srgbClr val="5CA33A"/>
              </a:buClr>
              <a:buSzPct val="77000"/>
              <a:buFont typeface="+mj-ea"/>
              <a:buAutoNum type="circleNumDbPlain"/>
            </a:pPr>
            <a:r>
              <a:rPr lang="en-US" sz="2400" dirty="0">
                <a:solidFill>
                  <a:schemeClr val="tx1"/>
                </a:solidFill>
              </a:rPr>
              <a:t>Introduction </a:t>
            </a:r>
            <a:r>
              <a:rPr lang="en-US" sz="2400" dirty="0" smtClean="0">
                <a:solidFill>
                  <a:schemeClr val="tx1"/>
                </a:solidFill>
              </a:rPr>
              <a:t>and objectives</a:t>
            </a:r>
            <a:endParaRPr lang="en-US" sz="2400" dirty="0">
              <a:solidFill>
                <a:schemeClr val="tx1"/>
              </a:solidFill>
            </a:endParaRPr>
          </a:p>
          <a:p>
            <a:pPr marL="360363" indent="-360363" algn="l">
              <a:spcBef>
                <a:spcPts val="600"/>
              </a:spcBef>
              <a:buClr>
                <a:srgbClr val="5CA33A"/>
              </a:buClr>
              <a:buSzPct val="77000"/>
              <a:buFont typeface="+mj-ea"/>
              <a:buAutoNum type="circleNumDbPlain"/>
            </a:pPr>
            <a:r>
              <a:rPr lang="en-US" sz="2400" dirty="0">
                <a:solidFill>
                  <a:schemeClr val="tx1"/>
                </a:solidFill>
              </a:rPr>
              <a:t>Research </a:t>
            </a:r>
            <a:r>
              <a:rPr lang="en-US" sz="2400" dirty="0" smtClean="0">
                <a:solidFill>
                  <a:schemeClr val="tx1"/>
                </a:solidFill>
              </a:rPr>
              <a:t>approach</a:t>
            </a:r>
            <a:endParaRPr lang="en-US" sz="2400" dirty="0">
              <a:solidFill>
                <a:schemeClr val="tx1"/>
              </a:solidFill>
            </a:endParaRPr>
          </a:p>
          <a:p>
            <a:pPr marL="360363" indent="-360363" algn="l">
              <a:spcBef>
                <a:spcPts val="600"/>
              </a:spcBef>
              <a:buClr>
                <a:srgbClr val="5CA33A"/>
              </a:buClr>
              <a:buSzPct val="77000"/>
              <a:buFont typeface="+mj-ea"/>
              <a:buAutoNum type="circleNumDbPlain"/>
            </a:pPr>
            <a:r>
              <a:rPr lang="en-US" sz="2400" dirty="0" smtClean="0">
                <a:solidFill>
                  <a:schemeClr val="tx1"/>
                </a:solidFill>
              </a:rPr>
              <a:t>Main results and discussion/1 (#3) </a:t>
            </a:r>
            <a:endParaRPr lang="en-US" sz="2400" dirty="0">
              <a:solidFill>
                <a:schemeClr val="tx1"/>
              </a:solidFill>
            </a:endParaRPr>
          </a:p>
          <a:p>
            <a:pPr marL="360363" indent="-360363" algn="l">
              <a:spcBef>
                <a:spcPts val="600"/>
              </a:spcBef>
              <a:buClr>
                <a:srgbClr val="5CA33A"/>
              </a:buClr>
              <a:buSzPct val="77000"/>
              <a:buFont typeface="+mj-ea"/>
              <a:buAutoNum type="circleNumDbPlain"/>
            </a:pPr>
            <a:r>
              <a:rPr lang="en-US" sz="2400" dirty="0">
                <a:solidFill>
                  <a:schemeClr val="tx1"/>
                </a:solidFill>
              </a:rPr>
              <a:t>Main results and </a:t>
            </a:r>
            <a:r>
              <a:rPr lang="en-US" sz="2400" dirty="0" smtClean="0">
                <a:solidFill>
                  <a:schemeClr val="tx1"/>
                </a:solidFill>
              </a:rPr>
              <a:t>discussion/2 (#2)</a:t>
            </a:r>
            <a:endParaRPr lang="en-US" sz="2400" dirty="0">
              <a:solidFill>
                <a:schemeClr val="tx1"/>
              </a:solidFill>
            </a:endParaRPr>
          </a:p>
          <a:p>
            <a:pPr marL="360363" indent="-360363" algn="l">
              <a:spcBef>
                <a:spcPts val="600"/>
              </a:spcBef>
              <a:buClr>
                <a:srgbClr val="5CA33A"/>
              </a:buClr>
              <a:buSzPct val="77000"/>
              <a:buFont typeface="+mj-ea"/>
              <a:buAutoNum type="circleNumDbPlain"/>
            </a:pPr>
            <a:r>
              <a:rPr lang="en-US" sz="2400" dirty="0">
                <a:solidFill>
                  <a:schemeClr val="tx1"/>
                </a:solidFill>
              </a:rPr>
              <a:t>Conclusion  </a:t>
            </a:r>
          </a:p>
          <a:p>
            <a:pPr algn="l">
              <a:lnSpc>
                <a:spcPts val="16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13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ottotitolo 2"/>
          <p:cNvSpPr>
            <a:spLocks noGrp="1"/>
          </p:cNvSpPr>
          <p:nvPr>
            <p:ph type="subTitle" idx="1"/>
          </p:nvPr>
        </p:nvSpPr>
        <p:spPr>
          <a:xfrm>
            <a:off x="883191" y="1477187"/>
            <a:ext cx="7688254" cy="3792453"/>
          </a:xfrm>
        </p:spPr>
        <p:txBody>
          <a:bodyPr lIns="0" tIns="0" rIns="0" bIns="0">
            <a:noAutofit/>
          </a:bodyPr>
          <a:lstStyle/>
          <a:p>
            <a:pPr marL="342900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</a:rPr>
              <a:t>Population growth → increased pressure on natural vegetation and crop land → poverty and </a:t>
            </a:r>
            <a:r>
              <a:rPr lang="it-IT" sz="2000" dirty="0" smtClean="0">
                <a:solidFill>
                  <a:schemeClr val="tx1"/>
                </a:solidFill>
              </a:rPr>
              <a:t>vulnerability (Biggelaar </a:t>
            </a:r>
            <a:r>
              <a:rPr lang="it-IT" sz="2000" i="1" dirty="0">
                <a:solidFill>
                  <a:schemeClr val="tx1"/>
                </a:solidFill>
              </a:rPr>
              <a:t>et al.</a:t>
            </a:r>
            <a:r>
              <a:rPr lang="it-IT" sz="2000" dirty="0">
                <a:solidFill>
                  <a:schemeClr val="tx1"/>
                </a:solidFill>
              </a:rPr>
              <a:t> 2004; Berry </a:t>
            </a:r>
            <a:r>
              <a:rPr lang="it-IT" sz="2000" i="1" dirty="0">
                <a:solidFill>
                  <a:schemeClr val="tx1"/>
                </a:solidFill>
              </a:rPr>
              <a:t>et al.</a:t>
            </a:r>
            <a:r>
              <a:rPr lang="it-IT" sz="2000" dirty="0">
                <a:solidFill>
                  <a:schemeClr val="tx1"/>
                </a:solidFill>
              </a:rPr>
              <a:t> 2003)</a:t>
            </a:r>
          </a:p>
          <a:p>
            <a:pPr marL="342900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</a:rPr>
              <a:t>Poverty → reduced capability and incentive to invest in the natural resource base (Bremner </a:t>
            </a:r>
            <a:r>
              <a:rPr lang="it-IT" sz="2000" i="1" dirty="0">
                <a:solidFill>
                  <a:schemeClr val="tx1"/>
                </a:solidFill>
              </a:rPr>
              <a:t>et al.</a:t>
            </a:r>
            <a:r>
              <a:rPr lang="it-IT" sz="2000" dirty="0">
                <a:solidFill>
                  <a:schemeClr val="tx1"/>
                </a:solidFill>
              </a:rPr>
              <a:t> 2010; Bhattacharya </a:t>
            </a:r>
            <a:r>
              <a:rPr lang="it-IT" sz="2000" i="1" dirty="0">
                <a:solidFill>
                  <a:schemeClr val="tx1"/>
                </a:solidFill>
              </a:rPr>
              <a:t>et al.</a:t>
            </a:r>
            <a:r>
              <a:rPr lang="it-IT" sz="2000" dirty="0">
                <a:solidFill>
                  <a:schemeClr val="tx1"/>
                </a:solidFill>
              </a:rPr>
              <a:t> 2006; Wood </a:t>
            </a:r>
            <a:r>
              <a:rPr lang="it-IT" sz="2000" i="1" dirty="0">
                <a:solidFill>
                  <a:schemeClr val="tx1"/>
                </a:solidFill>
              </a:rPr>
              <a:t>et al.</a:t>
            </a:r>
            <a:r>
              <a:rPr lang="it-IT" sz="2000" dirty="0">
                <a:solidFill>
                  <a:schemeClr val="tx1"/>
                </a:solidFill>
              </a:rPr>
              <a:t> 2004)</a:t>
            </a:r>
          </a:p>
          <a:p>
            <a:pPr marL="342900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</a:rPr>
              <a:t>Vicious circle of poverty and resource degradation, </a:t>
            </a:r>
            <a:r>
              <a:rPr lang="it-IT" sz="2000" dirty="0" smtClean="0">
                <a:solidFill>
                  <a:schemeClr val="tx1"/>
                </a:solidFill>
              </a:rPr>
              <a:t>exacerbated </a:t>
            </a:r>
            <a:r>
              <a:rPr lang="it-IT" sz="2000" dirty="0">
                <a:solidFill>
                  <a:schemeClr val="tx1"/>
                </a:solidFill>
              </a:rPr>
              <a:t>by market and institution failures (Duraiappah 1996</a:t>
            </a:r>
            <a:r>
              <a:rPr lang="it-IT" sz="2000" dirty="0" smtClean="0">
                <a:solidFill>
                  <a:schemeClr val="tx1"/>
                </a:solidFill>
              </a:rPr>
              <a:t>), but </a:t>
            </a: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evidence on the interdependence between the two is limited (Barrett and Carter 2013; </a:t>
            </a:r>
            <a:r>
              <a:rPr lang="en-US" sz="2000" dirty="0" err="1">
                <a:solidFill>
                  <a:schemeClr val="tx1"/>
                </a:solidFill>
              </a:rPr>
              <a:t>Galford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et al.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2013)</a:t>
            </a:r>
          </a:p>
          <a:p>
            <a:pPr marL="342900" lvl="1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How has the land cover of northern Ghana changed between 1994 and 2014? </a:t>
            </a:r>
          </a:p>
          <a:p>
            <a:pPr marL="457200" lvl="2" algn="l">
              <a:spcBef>
                <a:spcPts val="600"/>
              </a:spcBef>
              <a:buClr>
                <a:srgbClr val="5CA33A"/>
              </a:buClr>
              <a:buSzPct val="160000"/>
            </a:pPr>
            <a:r>
              <a:rPr lang="en-US" sz="2000" dirty="0" smtClean="0">
                <a:solidFill>
                  <a:schemeClr val="tx1"/>
                </a:solidFill>
              </a:rPr>
              <a:t>-Upper </a:t>
            </a:r>
            <a:r>
              <a:rPr lang="en-US" sz="2000" dirty="0">
                <a:solidFill>
                  <a:schemeClr val="tx1"/>
                </a:solidFill>
              </a:rPr>
              <a:t>East, Upper West, and Northern region </a:t>
            </a:r>
          </a:p>
          <a:p>
            <a:pPr marL="342900" lvl="1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What are the effects of these changes, if any, on current rural livelihoods?</a:t>
            </a:r>
          </a:p>
          <a:p>
            <a:pPr marL="457200" lvl="2" algn="l">
              <a:spcBef>
                <a:spcPts val="600"/>
              </a:spcBef>
              <a:buClr>
                <a:srgbClr val="5CA33A"/>
              </a:buClr>
              <a:buSzPct val="160000"/>
            </a:pP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en-US" sz="2000" dirty="0" smtClean="0">
                <a:solidFill>
                  <a:schemeClr val="tx1"/>
                </a:solidFill>
              </a:rPr>
              <a:t>Yield; Total </a:t>
            </a:r>
            <a:r>
              <a:rPr lang="en-US" sz="2000" dirty="0">
                <a:solidFill>
                  <a:schemeClr val="tx1"/>
                </a:solidFill>
              </a:rPr>
              <a:t>value of harvest</a:t>
            </a:r>
          </a:p>
          <a:p>
            <a:pPr marL="342900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endParaRPr lang="it-IT" sz="2000" dirty="0" smtClean="0">
              <a:solidFill>
                <a:schemeClr val="tx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115203" y="24671"/>
            <a:ext cx="6664338" cy="86297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Introduction and objectives</a:t>
            </a:r>
            <a:r>
              <a:rPr lang="en-US" sz="2800" spc="-150" dirty="0" smtClean="0">
                <a:solidFill>
                  <a:srgbClr val="5CA33A"/>
                </a:solidFill>
              </a:rPr>
              <a:t> </a:t>
            </a:r>
            <a:r>
              <a:rPr lang="en-US" sz="2800" spc="-150" dirty="0"/>
              <a:t/>
            </a:r>
            <a:br>
              <a:rPr lang="en-US" sz="2800" spc="-150" dirty="0"/>
            </a:br>
            <a:endParaRPr lang="en-US" sz="2800" spc="-150" dirty="0"/>
          </a:p>
        </p:txBody>
      </p:sp>
    </p:spTree>
    <p:extLst>
      <p:ext uri="{BB962C8B-B14F-4D97-AF65-F5344CB8AC3E}">
        <p14:creationId xmlns:p14="http://schemas.microsoft.com/office/powerpoint/2010/main" val="427964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ottotitolo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5534" y="1384620"/>
                <a:ext cx="9048465" cy="5473380"/>
              </a:xfrm>
            </p:spPr>
            <p:txBody>
              <a:bodyPr lIns="0" tIns="0" rIns="0" bIns="0">
                <a:normAutofit fontScale="25000" lnSpcReduction="20000"/>
              </a:bodyPr>
              <a:lstStyle/>
              <a:p>
                <a:pPr marL="342900" lvl="1" indent="-342900" algn="l">
                  <a:spcBef>
                    <a:spcPts val="600"/>
                  </a:spcBef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sz="7600" dirty="0">
                    <a:solidFill>
                      <a:schemeClr val="tx1"/>
                    </a:solidFill>
                  </a:rPr>
                  <a:t>Moran’s I test (Moran 1950): positive spatial autocorrelation in outcome </a:t>
                </a:r>
                <a:r>
                  <a:rPr lang="en-US" sz="7600" dirty="0" err="1" smtClean="0">
                    <a:solidFill>
                      <a:schemeClr val="tx1"/>
                    </a:solidFill>
                  </a:rPr>
                  <a:t>vars</a:t>
                </a:r>
                <a:endParaRPr lang="en-US" sz="7600" dirty="0">
                  <a:solidFill>
                    <a:schemeClr val="tx1"/>
                  </a:solidFill>
                </a:endParaRPr>
              </a:p>
              <a:p>
                <a:pPr marL="342900" lvl="1" indent="-342900" algn="l">
                  <a:spcBef>
                    <a:spcPts val="600"/>
                  </a:spcBef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sz="7600" dirty="0">
                    <a:solidFill>
                      <a:schemeClr val="tx1"/>
                    </a:solidFill>
                  </a:rPr>
                  <a:t>Land cover change variables: spatially auto-correlated by construction</a:t>
                </a:r>
              </a:p>
              <a:p>
                <a:pPr marL="342900" lvl="1" indent="-342900" algn="l" fontAlgn="base">
                  <a:spcBef>
                    <a:spcPts val="600"/>
                  </a:spcBef>
                  <a:spcAft>
                    <a:spcPct val="0"/>
                  </a:spcAft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altLang="en-US" sz="7600" i="1" dirty="0" smtClean="0">
                    <a:solidFill>
                      <a:schemeClr val="tx1"/>
                    </a:solidFill>
                  </a:rPr>
                  <a:t>Nested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approach: specify a spatial first-order autoregressive 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model</a:t>
                </a:r>
              </a:p>
              <a:p>
                <a:pPr indent="-457200">
                  <a:spcBef>
                    <a:spcPts val="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7600" b="1" i="1">
                        <a:solidFill>
                          <a:srgbClr val="00B0F0"/>
                        </a:solidFill>
                        <a:latin typeface="Cambria Math"/>
                      </a:rPr>
                      <m:t>𝒚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7600" i="1">
                        <a:solidFill>
                          <a:schemeClr val="tx1"/>
                        </a:solidFill>
                        <a:latin typeface="Cambria Math"/>
                      </a:rPr>
                      <m:t>𝜌</m:t>
                    </m:r>
                    <m:r>
                      <a:rPr lang="en-US" sz="7600" b="1" i="1">
                        <a:solidFill>
                          <a:srgbClr val="00B0F0"/>
                        </a:solidFill>
                        <a:latin typeface="Cambria Math"/>
                      </a:rPr>
                      <m:t>𝑾𝒚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+ </m:t>
                    </m:r>
                    <m:nary>
                      <m:naryPr>
                        <m:chr m:val="∑"/>
                        <m:limLoc m:val="undOvr"/>
                        <m:ctrlP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  <m: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sup>
                      <m:e>
                        <m:sSup>
                          <m:sSupPr>
                            <m:ctrlP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𝜷</m:t>
                            </m:r>
                          </m:e>
                          <m:sup>
                            <m: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  <m:sSup>
                          <m:sSupPr>
                            <m:ctrlP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7600" b="1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𝑳𝑪𝑪</m:t>
                            </m:r>
                          </m:e>
                          <m:sup>
                            <m: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ctrlP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7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sup>
                      <m:e>
                        <m:sSup>
                          <m:sSupPr>
                            <m:ctrlP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𝝓</m:t>
                            </m:r>
                          </m:e>
                          <m:sup>
                            <m:r>
                              <a:rPr lang="en-US" sz="76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  <m:r>
                          <a:rPr lang="en-US" sz="7600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𝑾</m:t>
                        </m:r>
                        <m:sSup>
                          <m:sSupPr>
                            <m:ctrlPr>
                              <a:rPr lang="en-US" sz="7600" b="1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7600" b="1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𝑳𝑪𝑪</m:t>
                            </m:r>
                          </m:e>
                          <m:sup>
                            <m:r>
                              <a:rPr lang="en-US" sz="7600" b="1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nary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𝜦</m:t>
                        </m:r>
                      </m:e>
                      <m:sup>
                        <m:r>
                          <a:rPr lang="en-US" sz="7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𝒁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𝜺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         </m:t>
                    </m:r>
                  </m:oMath>
                </a14:m>
                <a:r>
                  <a:rPr lang="en-US" sz="7600" b="1" dirty="0">
                    <a:solidFill>
                      <a:schemeClr val="tx1"/>
                    </a:solidFill>
                  </a:rPr>
                  <a:t> (1)</a:t>
                </a:r>
              </a:p>
              <a:p>
                <a:pPr marL="0" lvl="1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   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𝜺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7600" i="1">
                        <a:solidFill>
                          <a:schemeClr val="tx1"/>
                        </a:solidFill>
                        <a:latin typeface="Cambria Math"/>
                      </a:rPr>
                      <m:t>𝜆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𝑴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𝜺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7600" b="1" i="1">
                        <a:solidFill>
                          <a:schemeClr val="tx1"/>
                        </a:solidFill>
                        <a:latin typeface="Cambria Math"/>
                      </a:rPr>
                      <m:t>𝒖</m:t>
                    </m:r>
                    <m:r>
                      <a:rPr lang="en-US" sz="7600" b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7600" b="1" dirty="0">
                    <a:solidFill>
                      <a:schemeClr val="tx1"/>
                    </a:solidFill>
                  </a:rPr>
                  <a:t>                                                                                     (2)</a:t>
                </a:r>
              </a:p>
              <a:p>
                <a:pPr marL="0" lvl="1" algn="l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𝐲</m:t>
                    </m:r>
                    <m:r>
                      <m:rPr>
                        <m:nor/>
                      </m:rPr>
                      <a:rPr lang="en-US" sz="6400">
                        <a:solidFill>
                          <a:schemeClr val="tx1"/>
                        </a:solidFill>
                      </a:rPr>
                      <m:t>:</m:t>
                    </m:r>
                    <m:r>
                      <a:rPr lang="en-US" sz="6400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vector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of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the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outcome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var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.(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harvest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value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or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yield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) 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6400" b="1" i="1">
                        <a:solidFill>
                          <a:srgbClr val="00B0F0"/>
                        </a:solidFill>
                        <a:latin typeface="Cambria Math"/>
                      </a:rPr>
                      <m:t>𝑾𝒚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 spatially lagged </a:t>
                </a: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𝐲</m:t>
                    </m:r>
                  </m:oMath>
                </a14:m>
                <a:endParaRPr lang="en-US" sz="6400" dirty="0">
                  <a:solidFill>
                    <a:schemeClr val="tx1"/>
                  </a:solidFill>
                </a:endParaRPr>
              </a:p>
              <a:p>
                <a:pPr marL="0" lvl="1" algn="l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</m:oMath>
                </a14:m>
                <a:r>
                  <a:rPr lang="en-US" sz="6400" b="1" dirty="0">
                    <a:solidFill>
                      <a:schemeClr val="tx1"/>
                    </a:solidFill>
                  </a:rPr>
                  <a:t>LCC</a:t>
                </a:r>
                <a:r>
                  <a:rPr lang="en-US" sz="6400" dirty="0">
                    <a:solidFill>
                      <a:schemeClr val="tx1"/>
                    </a:solidFill>
                  </a:rPr>
                  <a:t>: matrix of land cover change indicators; </a:t>
                </a:r>
                <a14:m>
                  <m:oMath xmlns:m="http://schemas.openxmlformats.org/officeDocument/2006/math">
                    <m:r>
                      <a:rPr lang="en-US" sz="6400" b="1" i="1">
                        <a:solidFill>
                          <a:schemeClr val="tx1"/>
                        </a:solidFill>
                        <a:latin typeface="Cambria Math"/>
                      </a:rPr>
                      <m:t>𝑾</m:t>
                    </m:r>
                    <m:sSup>
                      <m:sSupPr>
                        <m:ctrlPr>
                          <a:rPr lang="en-US" sz="6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6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𝑳𝑪𝑪</m:t>
                        </m:r>
                      </m:e>
                      <m:sup>
                        <m:r>
                          <a:rPr lang="en-US" sz="6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spatially lagged </a:t>
                </a:r>
                <a:r>
                  <a:rPr lang="en-US" sz="6400" b="1" dirty="0" smtClean="0">
                    <a:solidFill>
                      <a:schemeClr val="tx1"/>
                    </a:solidFill>
                  </a:rPr>
                  <a:t>LCC</a:t>
                </a:r>
                <a:endParaRPr lang="en-US" sz="6400" dirty="0">
                  <a:solidFill>
                    <a:schemeClr val="tx1"/>
                  </a:solidFill>
                </a:endParaRPr>
              </a:p>
              <a:p>
                <a:pPr marL="0" lvl="1" algn="l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  <m:r>
                      <a:rPr lang="en-US" sz="6400" b="1" i="1">
                        <a:solidFill>
                          <a:schemeClr val="tx1"/>
                        </a:solidFill>
                        <a:latin typeface="Cambria Math"/>
                      </a:rPr>
                      <m:t>𝒁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 </a:t>
                </a:r>
                <a:r>
                  <a:rPr lang="en-US" sz="6400" dirty="0" err="1">
                    <a:solidFill>
                      <a:schemeClr val="tx1"/>
                    </a:solidFill>
                  </a:rPr>
                  <a:t>hh</a:t>
                </a:r>
                <a:r>
                  <a:rPr lang="en-US" sz="6400" dirty="0">
                    <a:solidFill>
                      <a:schemeClr val="tx1"/>
                    </a:solidFill>
                  </a:rPr>
                  <a:t>- and community level controls</a:t>
                </a:r>
              </a:p>
              <a:p>
                <a:pPr marL="0" lvl="1" algn="l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  <m:r>
                      <a:rPr lang="en-US" sz="6400" b="1" i="1">
                        <a:solidFill>
                          <a:schemeClr val="tx1"/>
                        </a:solidFill>
                        <a:latin typeface="Cambria Math"/>
                      </a:rPr>
                      <m:t>𝜺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: 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vector of model error terms allowed to be spatially correlated (as in 2</a:t>
                </a:r>
                <a:r>
                  <a:rPr lang="en-US" sz="64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0" lvl="1" algn="l">
                  <a:spcBef>
                    <a:spcPts val="600"/>
                  </a:spcBef>
                  <a:spcAft>
                    <a:spcPts val="600"/>
                  </a:spcAft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  <m:r>
                      <a:rPr lang="en-US" sz="6400" b="1">
                        <a:solidFill>
                          <a:schemeClr val="tx1"/>
                        </a:solidFill>
                        <a:latin typeface="Cambria Math"/>
                      </a:rPr>
                      <m:t>𝐖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6400" dirty="0" smtClean="0">
                    <a:solidFill>
                      <a:schemeClr val="tx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6400" b="1">
                        <a:solidFill>
                          <a:schemeClr val="tx1"/>
                        </a:solidFill>
                        <a:latin typeface="Cambria Math"/>
                      </a:rPr>
                      <m:t>𝐌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 spatial weighting matrices </a:t>
                </a:r>
                <a:r>
                  <a:rPr lang="en-US" sz="6400" dirty="0" smtClean="0">
                    <a:solidFill>
                      <a:schemeClr val="tx1"/>
                    </a:solidFill>
                  </a:rPr>
                  <a:t> (elements </a:t>
                </a: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1/</m:t>
                    </m:r>
                    <m:sSub>
                      <m:sSubPr>
                        <m:ctrlPr>
                          <a:rPr lang="en-US" sz="6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6400">
                            <a:solidFill>
                              <a:schemeClr val="tx1"/>
                            </a:solidFill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6400">
                            <a:solidFill>
                              <a:schemeClr val="tx1"/>
                            </a:solidFill>
                            <a:latin typeface="Cambria Math"/>
                          </a:rPr>
                          <m:t>ij</m:t>
                        </m:r>
                      </m:sub>
                    </m:sSub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; d = distance b/n households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i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j</m:t>
                    </m:r>
                    <m:r>
                      <a:rPr lang="en-US" sz="6400" b="0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for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all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6400" b="0" i="0" smtClean="0">
                        <a:solidFill>
                          <a:schemeClr val="tx1"/>
                        </a:solidFill>
                        <a:latin typeface="Cambria Math"/>
                      </a:rPr>
                      <m:t>i</m:t>
                    </m:r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≠</m:t>
                    </m:r>
                    <m:r>
                      <m:rPr>
                        <m:sty m:val="p"/>
                      </m:rP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j</m:t>
                    </m:r>
                  </m:oMath>
                </a14:m>
                <a:r>
                  <a:rPr lang="en-US" sz="64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0" lvl="1" algn="l">
                  <a:spcBef>
                    <a:spcPts val="600"/>
                  </a:spcBef>
                  <a:spcAft>
                    <a:spcPts val="600"/>
                  </a:spcAft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6400">
                        <a:solidFill>
                          <a:schemeClr val="tx1"/>
                        </a:solidFill>
                        <a:latin typeface="Cambria Math"/>
                      </a:rPr>
                      <m:t>− </m:t>
                    </m:r>
                  </m:oMath>
                </a14:m>
                <a:r>
                  <a:rPr lang="en-US" altLang="en-US" sz="6400" b="1" i="1" dirty="0">
                    <a:solidFill>
                      <a:schemeClr val="tx1"/>
                    </a:solidFill>
                  </a:rPr>
                  <a:t>ρ</a:t>
                </a:r>
                <a:r>
                  <a:rPr lang="en-US" altLang="en-US" sz="6400" dirty="0">
                    <a:solidFill>
                      <a:schemeClr val="tx1"/>
                    </a:solidFill>
                  </a:rPr>
                  <a:t> and </a:t>
                </a:r>
                <a:r>
                  <a:rPr lang="en-US" altLang="en-US" sz="6400" b="1" i="1" dirty="0">
                    <a:solidFill>
                      <a:schemeClr val="tx1"/>
                    </a:solidFill>
                  </a:rPr>
                  <a:t>λ</a:t>
                </a:r>
                <a:r>
                  <a:rPr lang="en-US" altLang="en-US" sz="6400" dirty="0">
                    <a:solidFill>
                      <a:schemeClr val="tx1"/>
                    </a:solidFill>
                  </a:rPr>
                  <a:t>: spatial lag and spatial error coefficients to be estimated, along  with </a:t>
                </a:r>
                <a:r>
                  <a:rPr lang="en-US" altLang="en-US" sz="6400" b="1" i="1" dirty="0">
                    <a:solidFill>
                      <a:schemeClr val="tx1"/>
                    </a:solidFill>
                  </a:rPr>
                  <a:t>β</a:t>
                </a:r>
                <a:r>
                  <a:rPr lang="en-US" altLang="en-US" sz="6400" i="1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6400" b="1" i="1" dirty="0" smtClean="0">
                    <a:solidFill>
                      <a:schemeClr val="tx1"/>
                    </a:solidFill>
                  </a:rPr>
                  <a:t>Φ</a:t>
                </a:r>
                <a:r>
                  <a:rPr lang="en-US" altLang="en-US" sz="6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6400" dirty="0">
                    <a:solidFill>
                      <a:schemeClr val="tx1"/>
                    </a:solidFill>
                  </a:rPr>
                  <a:t>and </a:t>
                </a:r>
                <a:r>
                  <a:rPr lang="en-US" altLang="en-US" sz="6400" b="1" i="1" dirty="0">
                    <a:solidFill>
                      <a:schemeClr val="tx1"/>
                    </a:solidFill>
                  </a:rPr>
                  <a:t>Λ</a:t>
                </a:r>
                <a:r>
                  <a:rPr lang="en-US" altLang="en-US" sz="6400" b="1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lvl="1" indent="-342900" algn="l">
                  <a:spcBef>
                    <a:spcPts val="600"/>
                  </a:spcBef>
                  <a:spcAft>
                    <a:spcPts val="600"/>
                  </a:spcAft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altLang="en-US" sz="7600" dirty="0" smtClean="0">
                    <a:solidFill>
                      <a:schemeClr val="tx1"/>
                    </a:solidFill>
                  </a:rPr>
                  <a:t>Estimate 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1 and 2 using maximum likelihood (ML) (</a:t>
                </a:r>
                <a:r>
                  <a:rPr lang="en-US" altLang="en-US" sz="7600" dirty="0" err="1">
                    <a:solidFill>
                      <a:schemeClr val="tx1"/>
                    </a:solidFill>
                  </a:rPr>
                  <a:t>Drukker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7600" i="1" dirty="0">
                    <a:solidFill>
                      <a:schemeClr val="tx1"/>
                    </a:solidFill>
                  </a:rPr>
                  <a:t>et al</a:t>
                </a:r>
                <a:r>
                  <a:rPr lang="en-US" altLang="en-US" sz="7600" i="1" dirty="0" smtClean="0">
                    <a:solidFill>
                      <a:schemeClr val="tx1"/>
                    </a:solidFill>
                  </a:rPr>
                  <a:t>.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 2013; </a:t>
                </a:r>
                <a:r>
                  <a:rPr lang="en-US" altLang="en-US" sz="7600" dirty="0" err="1" smtClean="0">
                    <a:solidFill>
                      <a:schemeClr val="tx1"/>
                    </a:solidFill>
                  </a:rPr>
                  <a:t>Jeanty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 2012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) </a:t>
                </a:r>
                <a:endParaRPr lang="en-US" altLang="en-US" sz="7600" dirty="0" smtClean="0">
                  <a:solidFill>
                    <a:schemeClr val="tx1"/>
                  </a:solidFill>
                </a:endParaRPr>
              </a:p>
              <a:p>
                <a:pPr marL="342900" lvl="1" indent="-342900" algn="l">
                  <a:spcBef>
                    <a:spcPts val="600"/>
                  </a:spcBef>
                  <a:spcAft>
                    <a:spcPts val="600"/>
                  </a:spcAft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altLang="en-US" sz="7600" dirty="0" smtClean="0">
                    <a:solidFill>
                      <a:schemeClr val="tx1"/>
                    </a:solidFill>
                  </a:rPr>
                  <a:t>Lagrange 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Multiplier tests (</a:t>
                </a:r>
                <a:r>
                  <a:rPr lang="en-US" altLang="en-US" sz="7600" dirty="0" err="1">
                    <a:solidFill>
                      <a:schemeClr val="tx1"/>
                    </a:solidFill>
                  </a:rPr>
                  <a:t>Paraguas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 and </a:t>
                </a:r>
                <a:r>
                  <a:rPr lang="en-US" altLang="en-US" sz="7600" dirty="0" err="1" smtClean="0">
                    <a:solidFill>
                      <a:schemeClr val="tx1"/>
                    </a:solidFill>
                  </a:rPr>
                  <a:t>Kamil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 2005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) → </a:t>
                </a:r>
                <a:r>
                  <a:rPr lang="en-US" altLang="en-US" sz="7600" b="1" dirty="0">
                    <a:solidFill>
                      <a:schemeClr val="tx1"/>
                    </a:solidFill>
                  </a:rPr>
                  <a:t>significant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7600" b="1" i="1" dirty="0">
                    <a:solidFill>
                      <a:schemeClr val="tx1"/>
                    </a:solidFill>
                  </a:rPr>
                  <a:t>ρ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 but </a:t>
                </a:r>
                <a:r>
                  <a:rPr lang="en-US" altLang="en-US" sz="7600" b="1" dirty="0">
                    <a:solidFill>
                      <a:schemeClr val="tx1"/>
                    </a:solidFill>
                  </a:rPr>
                  <a:t>insignificant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7600" b="1" i="1" dirty="0" smtClean="0">
                    <a:solidFill>
                      <a:schemeClr val="tx1"/>
                    </a:solidFill>
                  </a:rPr>
                  <a:t>λ</a:t>
                </a:r>
                <a:endParaRPr lang="en-US" altLang="en-US" sz="7600" dirty="0" smtClean="0">
                  <a:solidFill>
                    <a:schemeClr val="tx1"/>
                  </a:solidFill>
                </a:endParaRPr>
              </a:p>
              <a:p>
                <a:pPr marL="342900" lvl="1" indent="-342900" algn="l">
                  <a:spcBef>
                    <a:spcPts val="600"/>
                  </a:spcBef>
                  <a:spcAft>
                    <a:spcPts val="600"/>
                  </a:spcAft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altLang="en-US" sz="7600" dirty="0" smtClean="0">
                    <a:solidFill>
                      <a:schemeClr val="tx1"/>
                    </a:solidFill>
                  </a:rPr>
                  <a:t>Estimate </a:t>
                </a:r>
                <a:r>
                  <a:rPr lang="en-US" altLang="en-US" sz="7600" dirty="0">
                    <a:solidFill>
                      <a:schemeClr val="tx1"/>
                    </a:solidFill>
                  </a:rPr>
                  <a:t>only (1) using </a:t>
                </a:r>
                <a:r>
                  <a:rPr lang="en-US" altLang="en-US" sz="7600" dirty="0" smtClean="0">
                    <a:solidFill>
                      <a:schemeClr val="tx1"/>
                    </a:solidFill>
                  </a:rPr>
                  <a:t>ML and report Huber-White standard errors</a:t>
                </a:r>
                <a:endParaRPr lang="en-US" sz="7600" dirty="0" smtClean="0">
                  <a:solidFill>
                    <a:schemeClr val="tx1"/>
                  </a:solidFill>
                </a:endParaRPr>
              </a:p>
              <a:p>
                <a:pPr marL="342900" lvl="1" indent="-342900" algn="l">
                  <a:spcBef>
                    <a:spcPts val="600"/>
                  </a:spcBef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sz="7600" b="1" dirty="0" smtClean="0">
                    <a:solidFill>
                      <a:schemeClr val="tx1"/>
                    </a:solidFill>
                  </a:rPr>
                  <a:t>DATA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US" sz="7600" dirty="0">
                    <a:solidFill>
                      <a:schemeClr val="tx1"/>
                    </a:solidFill>
                  </a:rPr>
                  <a:t>L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andsat imagery, Google Earth, FAO land cover classification; </a:t>
                </a:r>
                <a:r>
                  <a:rPr lang="en-US" sz="7600" dirty="0">
                    <a:solidFill>
                      <a:schemeClr val="tx1"/>
                    </a:solidFill>
                  </a:rPr>
                  <a:t>GARBES 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ground-</a:t>
                </a:r>
                <a:r>
                  <a:rPr lang="en-US" sz="7600" dirty="0" err="1" smtClean="0">
                    <a:solidFill>
                      <a:schemeClr val="tx1"/>
                    </a:solidFill>
                  </a:rPr>
                  <a:t>truthing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7600" dirty="0">
                    <a:solidFill>
                      <a:schemeClr val="tx1"/>
                    </a:solidFill>
                  </a:rPr>
                  <a:t>points, 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feedback </a:t>
                </a:r>
                <a:r>
                  <a:rPr lang="en-US" sz="7600" dirty="0">
                    <a:solidFill>
                      <a:schemeClr val="tx1"/>
                    </a:solidFill>
                  </a:rPr>
                  <a:t>from local 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partners; Spectral (and feature) </a:t>
                </a:r>
                <a:r>
                  <a:rPr lang="en-US" sz="7600" dirty="0">
                    <a:solidFill>
                      <a:schemeClr val="tx1"/>
                    </a:solidFill>
                  </a:rPr>
                  <a:t>comparison 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sz="7600" dirty="0">
                    <a:solidFill>
                      <a:schemeClr val="tx1"/>
                    </a:solidFill>
                  </a:rPr>
                  <a:t>historical land cover for </a:t>
                </a:r>
                <a:r>
                  <a:rPr lang="en-US" sz="7600" dirty="0" smtClean="0">
                    <a:solidFill>
                      <a:schemeClr val="tx1"/>
                    </a:solidFill>
                  </a:rPr>
                  <a:t>1994; GLSS (1993-2013) and Census data (2000-2010)</a:t>
                </a:r>
                <a:endParaRPr lang="en-US" sz="7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Sottotitol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5534" y="1384620"/>
                <a:ext cx="9048465" cy="5473380"/>
              </a:xfrm>
              <a:blipFill rotWithShape="0">
                <a:blip r:embed="rId3"/>
                <a:stretch>
                  <a:fillRect l="-2426" t="-5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Research approach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461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658" y="1410900"/>
            <a:ext cx="4833343" cy="465211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829" y="1458200"/>
            <a:ext cx="4419295" cy="4419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296" y="6149431"/>
            <a:ext cx="523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Shrinking of </a:t>
            </a:r>
            <a:r>
              <a:rPr lang="en-US" sz="2000" dirty="0" smtClean="0"/>
              <a:t>shrubs; </a:t>
            </a:r>
            <a:r>
              <a:rPr lang="en-US" sz="2000" dirty="0"/>
              <a:t>expansion of crop </a:t>
            </a:r>
            <a:r>
              <a:rPr lang="en-US" sz="2000" dirty="0" smtClean="0"/>
              <a:t>land </a:t>
            </a:r>
            <a:endParaRPr lang="en-US" sz="2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99458" y="1613090"/>
            <a:ext cx="2833421" cy="40506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>
                <a:solidFill>
                  <a:srgbClr val="5CA33A"/>
                </a:solidFill>
              </a:rPr>
              <a:t>Land cover in 1994 </a:t>
            </a:r>
            <a:endParaRPr lang="it-IT" sz="2800" spc="-150" dirty="0">
              <a:solidFill>
                <a:srgbClr val="5CA33A"/>
              </a:solidFill>
            </a:endParaRPr>
          </a:p>
          <a:p>
            <a:pPr algn="l">
              <a:lnSpc>
                <a:spcPts val="2800"/>
              </a:lnSpc>
            </a:pPr>
            <a:endParaRPr lang="en-US" sz="2800" spc="-15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355023" y="1613091"/>
            <a:ext cx="2833421" cy="40506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>
                <a:solidFill>
                  <a:srgbClr val="5CA33A"/>
                </a:solidFill>
              </a:rPr>
              <a:t>Land cover in 2014 </a:t>
            </a:r>
            <a:endParaRPr lang="it-IT" sz="2800" spc="-150" dirty="0">
              <a:solidFill>
                <a:srgbClr val="5CA33A"/>
              </a:solidFill>
            </a:endParaRPr>
          </a:p>
          <a:p>
            <a:pPr algn="l">
              <a:lnSpc>
                <a:spcPts val="2800"/>
              </a:lnSpc>
            </a:pPr>
            <a:endParaRPr lang="en-US" sz="2800" spc="-150" dirty="0"/>
          </a:p>
        </p:txBody>
      </p:sp>
      <p:sp>
        <p:nvSpPr>
          <p:cNvPr id="7" name="TextBox 6"/>
          <p:cNvSpPr txBox="1"/>
          <p:nvPr/>
        </p:nvSpPr>
        <p:spPr>
          <a:xfrm>
            <a:off x="1078173" y="6509990"/>
            <a:ext cx="3232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SUBSTITUTE with UPDATED!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Main results and discussion/1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54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ottotitolo 2"/>
          <p:cNvSpPr>
            <a:spLocks noGrp="1"/>
          </p:cNvSpPr>
          <p:nvPr>
            <p:ph type="subTitle" idx="1"/>
          </p:nvPr>
        </p:nvSpPr>
        <p:spPr>
          <a:xfrm>
            <a:off x="113677" y="1951585"/>
            <a:ext cx="8059651" cy="2047210"/>
          </a:xfrm>
        </p:spPr>
        <p:txBody>
          <a:bodyPr lIns="0" tIns="0" rIns="0" bIns="0" numCol="2">
            <a:noAutofit/>
          </a:bodyPr>
          <a:lstStyle/>
          <a:p>
            <a:pPr marL="342900" lvl="1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6 classes → 30 (=6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-6) possible land cover </a:t>
            </a:r>
            <a:r>
              <a:rPr lang="en-US" dirty="0" smtClean="0">
                <a:solidFill>
                  <a:schemeClr val="tx1"/>
                </a:solidFill>
              </a:rPr>
              <a:t>changes combinations</a:t>
            </a:r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spcBef>
                <a:spcPts val="600"/>
              </a:spcBef>
              <a:buClr>
                <a:srgbClr val="5CA33A"/>
              </a:buClr>
              <a:buSzPct val="16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Reclassify based on expected effects on welfare/environment (</a:t>
            </a:r>
            <a:r>
              <a:rPr lang="en-US" dirty="0" err="1">
                <a:solidFill>
                  <a:schemeClr val="tx1"/>
                </a:solidFill>
              </a:rPr>
              <a:t>Braimoh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Vlek</a:t>
            </a:r>
            <a:r>
              <a:rPr lang="en-US" dirty="0">
                <a:solidFill>
                  <a:schemeClr val="tx1"/>
                </a:solidFill>
              </a:rPr>
              <a:t> 2005; </a:t>
            </a:r>
            <a:r>
              <a:rPr lang="en-US" dirty="0" err="1">
                <a:solidFill>
                  <a:schemeClr val="tx1"/>
                </a:solidFill>
              </a:rPr>
              <a:t>Mertens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Lambin</a:t>
            </a:r>
            <a:r>
              <a:rPr lang="en-US" dirty="0">
                <a:solidFill>
                  <a:schemeClr val="tx1"/>
                </a:solidFill>
              </a:rPr>
              <a:t> 2000)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62" t="4098" r="2835" b="4367"/>
          <a:stretch/>
        </p:blipFill>
        <p:spPr>
          <a:xfrm>
            <a:off x="4269038" y="1528548"/>
            <a:ext cx="4874961" cy="368489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61863" y="1245444"/>
            <a:ext cx="6664338" cy="63349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>
                <a:solidFill>
                  <a:srgbClr val="5CA33A"/>
                </a:solidFill>
              </a:rPr>
              <a:t>Land cover type </a:t>
            </a:r>
            <a:r>
              <a:rPr lang="en-US" sz="2800" spc="-150" dirty="0" smtClean="0">
                <a:solidFill>
                  <a:srgbClr val="5CA33A"/>
                </a:solidFill>
              </a:rPr>
              <a:t>reclassification… </a:t>
            </a:r>
            <a:endParaRPr lang="en-US" sz="2800" spc="-15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484402"/>
              </p:ext>
            </p:extLst>
          </p:nvPr>
        </p:nvGraphicFramePr>
        <p:xfrm>
          <a:off x="95534" y="3988297"/>
          <a:ext cx="4173504" cy="28592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1441"/>
                <a:gridCol w="1377933"/>
                <a:gridCol w="1654130"/>
              </a:tblGrid>
              <a:tr h="510387"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 cover  </a:t>
                      </a:r>
                      <a:endParaRPr lang="en-US" sz="12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1994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 cover  in </a:t>
                      </a:r>
                      <a:endParaRPr lang="en-US" sz="12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Expected</a:t>
                      </a: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effect </a:t>
                      </a:r>
                    </a:p>
                    <a:p>
                      <a:pPr marL="0" marR="0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l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ivelihood </a:t>
                      </a:r>
                      <a:endParaRPr lang="en-US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CA33A"/>
                    </a:solidFill>
                  </a:tcPr>
                </a:tc>
              </a:tr>
              <a:tr h="2551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Natural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Natural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 Same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51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Natural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Productive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 (+/-)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02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Natural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Degraded 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 (-)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51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Productive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Productive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Same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Productive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Natural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(-/+)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157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Productive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Degraded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(-)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5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Degraded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Degraded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Same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Degraded 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Productive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(+)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51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Degraded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Natural 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(+)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Main results and discussion/1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53354" y="5571688"/>
            <a:ext cx="3995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B05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/>
              <a:t>9 combinations/classes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647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93852" y="1824479"/>
                <a:ext cx="4159784" cy="5033521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/>
              <a:p>
                <a:pPr marL="342900" lvl="1" indent="-342900">
                  <a:spcBef>
                    <a:spcPts val="600"/>
                  </a:spcBef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Further re-classification (small sample</a:t>
                </a:r>
                <a:r>
                  <a:rPr lang="en-US" sz="2000" dirty="0" smtClean="0"/>
                  <a:t>):</a:t>
                </a:r>
              </a:p>
              <a:p>
                <a:pPr marL="342900" lvl="1" indent="-342900">
                  <a:spcBef>
                    <a:spcPts val="600"/>
                  </a:spcBef>
                  <a:buClr>
                    <a:srgbClr val="5CA33A"/>
                  </a:buClr>
                  <a:buSzPct val="16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2000" dirty="0"/>
                  <a:t>Natural-Natural </a:t>
                </a:r>
                <a:r>
                  <a:rPr lang="en-US" sz="2000" dirty="0" smtClean="0"/>
                  <a:t>&amp; </a:t>
                </a:r>
                <a:r>
                  <a:rPr lang="en-US" sz="2000" dirty="0"/>
                  <a:t>Natural-Degraded </a:t>
                </a:r>
                <a:endParaRPr lang="en-US" sz="2000" dirty="0" smtClean="0"/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:r>
                  <a:rPr lang="en-US" sz="2000" dirty="0" smtClean="0"/>
                  <a:t>-&gt; </a:t>
                </a:r>
                <a:r>
                  <a:rPr lang="en-US" sz="2000" dirty="0"/>
                  <a:t>Natural-Other (~14%)</a:t>
                </a:r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2000" dirty="0"/>
                  <a:t>Productive-Natural </a:t>
                </a:r>
                <a:r>
                  <a:rPr lang="en-US" sz="2000" dirty="0" smtClean="0"/>
                  <a:t>&amp; </a:t>
                </a:r>
                <a:r>
                  <a:rPr lang="en-US" sz="2000" dirty="0"/>
                  <a:t>Productive-Degraded </a:t>
                </a:r>
                <a:endParaRPr lang="en-US" sz="2000" dirty="0" smtClean="0"/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:r>
                  <a:rPr lang="en-US" sz="2000" dirty="0" smtClean="0"/>
                  <a:t>-&gt; </a:t>
                </a:r>
                <a:r>
                  <a:rPr lang="en-US" sz="2000" dirty="0"/>
                  <a:t>Productive-Other (~7%)</a:t>
                </a:r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:endParaRPr lang="en-US" sz="2000" dirty="0" smtClean="0">
                  <a:latin typeface="Cambria Math" panose="02040503050406030204" pitchFamily="18" charset="0"/>
                </a:endParaRPr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altLang="en-US" sz="2000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Degraded-Degraded </a:t>
                </a:r>
                <a:r>
                  <a:rPr lang="en-US" altLang="en-US" sz="2000" dirty="0" smtClean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&amp; </a:t>
                </a:r>
                <a:r>
                  <a:rPr lang="en-US" altLang="en-US" sz="2000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Degraded-Natural </a:t>
                </a:r>
                <a:endParaRPr lang="en-US" altLang="en-US" sz="2000" dirty="0" smtClean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lvl="2">
                  <a:spcBef>
                    <a:spcPts val="600"/>
                  </a:spcBef>
                  <a:buClr>
                    <a:srgbClr val="5CA33A"/>
                  </a:buClr>
                  <a:buSzPct val="160000"/>
                </a:pPr>
                <a:r>
                  <a:rPr lang="en-US" altLang="en-US" sz="2000" dirty="0" smtClean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-&gt; Degraded-Other </a:t>
                </a:r>
                <a:r>
                  <a:rPr lang="en-US" altLang="en-US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(~2</a:t>
                </a:r>
                <a:r>
                  <a:rPr lang="en-US" altLang="en-US" sz="20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%)</a:t>
                </a:r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52" y="1824479"/>
                <a:ext cx="4159784" cy="5033521"/>
              </a:xfrm>
              <a:prstGeom prst="rect">
                <a:avLst/>
              </a:prstGeom>
              <a:blipFill rotWithShape="0">
                <a:blip r:embed="rId3"/>
                <a:stretch>
                  <a:fillRect l="-3372" t="-4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65" r="14255"/>
          <a:stretch/>
        </p:blipFill>
        <p:spPr>
          <a:xfrm>
            <a:off x="4016518" y="1649888"/>
            <a:ext cx="5127483" cy="5208112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Main results and discussion/1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61863" y="1245444"/>
            <a:ext cx="6664338" cy="63349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rgbClr val="5CA33A"/>
                </a:solidFill>
              </a:rPr>
              <a:t>…further </a:t>
            </a:r>
            <a:r>
              <a:rPr lang="en-US" sz="2800" spc="-150" dirty="0">
                <a:solidFill>
                  <a:srgbClr val="5CA33A"/>
                </a:solidFill>
              </a:rPr>
              <a:t>l</a:t>
            </a:r>
            <a:r>
              <a:rPr lang="en-US" sz="2800" spc="-150" dirty="0" smtClean="0">
                <a:solidFill>
                  <a:srgbClr val="5CA33A"/>
                </a:solidFill>
              </a:rPr>
              <a:t>and </a:t>
            </a:r>
            <a:r>
              <a:rPr lang="en-US" sz="2800" spc="-150" dirty="0">
                <a:solidFill>
                  <a:srgbClr val="5CA33A"/>
                </a:solidFill>
              </a:rPr>
              <a:t>cover type reclassification </a:t>
            </a:r>
            <a:endParaRPr lang="en-US" sz="2800" spc="-150" dirty="0"/>
          </a:p>
        </p:txBody>
      </p:sp>
    </p:spTree>
    <p:extLst>
      <p:ext uri="{BB962C8B-B14F-4D97-AF65-F5344CB8AC3E}">
        <p14:creationId xmlns:p14="http://schemas.microsoft.com/office/powerpoint/2010/main" val="271191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09201"/>
              </p:ext>
            </p:extLst>
          </p:nvPr>
        </p:nvGraphicFramePr>
        <p:xfrm>
          <a:off x="2538487" y="1725763"/>
          <a:ext cx="6605512" cy="5132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6038"/>
                <a:gridCol w="797697"/>
                <a:gridCol w="448704"/>
                <a:gridCol w="797697"/>
                <a:gridCol w="448704"/>
                <a:gridCol w="797697"/>
                <a:gridCol w="448704"/>
                <a:gridCol w="797697"/>
                <a:gridCol w="532574"/>
              </a:tblGrid>
              <a:tr h="276807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68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</a:tr>
              <a:tr h="267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Natural-Other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0.654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0.441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0.408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-0.114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0.468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3302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Natural</a:t>
                      </a:r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-Productive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1.256***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0.460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0.925**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0.437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0.843*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0.444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0.985**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0.457</a:t>
                      </a:r>
                      <a:endParaRPr lang="en-US" sz="14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7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Productive-Productive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-0.090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0.299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-0.105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-0.071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-0.040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0.268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7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Productive-Other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0.506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0.493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0.373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0.464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0.416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0.467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0.551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0.475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7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Degraded-Other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1.583*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0.933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1.786**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0.839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1.756**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0.835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1.461*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0.814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HH </a:t>
                      </a:r>
                      <a:r>
                        <a:rPr lang="en-US" sz="1200" i="1" u="none" strike="noStrike" dirty="0" smtClean="0">
                          <a:effectLst/>
                          <a:latin typeface="+mn-lt"/>
                        </a:rPr>
                        <a:t>demography 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i="1" u="none" strike="noStrike" dirty="0" err="1">
                          <a:effectLst/>
                          <a:latin typeface="+mn-lt"/>
                        </a:rPr>
                        <a:t>Agr</a:t>
                      </a:r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 i="1" u="none" strike="noStrike" dirty="0" smtClean="0">
                          <a:effectLst/>
                          <a:latin typeface="+mn-lt"/>
                        </a:rPr>
                        <a:t>assets 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 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i="1" u="none" strike="noStrike" dirty="0" smtClean="0">
                          <a:effectLst/>
                          <a:latin typeface="+mn-lt"/>
                        </a:rPr>
                        <a:t>Population</a:t>
                      </a:r>
                      <a:r>
                        <a:rPr lang="en-US" sz="1200" i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200" i="1" u="none" strike="noStrike" dirty="0" smtClean="0">
                          <a:effectLst/>
                          <a:latin typeface="+mn-lt"/>
                        </a:rPr>
                        <a:t>trends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YES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YES 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i="1" u="none" strike="noStrike" dirty="0" smtClean="0">
                          <a:effectLst/>
                          <a:latin typeface="+mn-lt"/>
                        </a:rPr>
                        <a:t>Poverty trends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  <a:latin typeface="+mn-lt"/>
                        </a:rPr>
                        <a:t>YES 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Constant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0.832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0.587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-1.120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0.971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-1.299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1.020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-2.637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2.729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/rho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0.433***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0.368***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0.366***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0.331***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0.105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/sigma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3.393***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3.063***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0.134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3.060***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3.028***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0.129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1,280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Log-Likelihood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-3,388.33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-3,254.86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-3,253.72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-3,239.02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chi2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33.253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283.657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285.653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308.058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Wald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25.407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14.818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14.179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9.998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83820" y="1844209"/>
            <a:ext cx="2454667" cy="563231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dirty="0"/>
              <a:t>Natural-Productive associated with higher harvest value, relative to Degraded-Productive (omitted category) </a:t>
            </a:r>
          </a:p>
          <a:p>
            <a:pPr>
              <a:buClr>
                <a:srgbClr val="5CA33A"/>
              </a:buClr>
            </a:pPr>
            <a:endParaRPr lang="en-US" dirty="0"/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dirty="0"/>
              <a:t>Degraded-Other is also positive, but imprecisely estimated (~2% of sample</a:t>
            </a:r>
            <a:r>
              <a:rPr lang="en-US" dirty="0" smtClean="0"/>
              <a:t>)</a:t>
            </a:r>
          </a:p>
          <a:p>
            <a:pPr>
              <a:buClr>
                <a:srgbClr val="5CA33A"/>
              </a:buClr>
            </a:pPr>
            <a:endParaRPr lang="en-US" dirty="0"/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SimSun" panose="02010600030101010101" pitchFamily="2" charset="-122"/>
                <a:cs typeface="Times New Roman" panose="02020603050405020304" pitchFamily="18" charset="0"/>
              </a:rPr>
              <a:t>All the other controls (not shown) have the expected </a:t>
            </a:r>
            <a:r>
              <a:rPr lang="en-US" altLang="en-US" dirty="0" smtClean="0">
                <a:ea typeface="SimSun" panose="02010600030101010101" pitchFamily="2" charset="-122"/>
                <a:cs typeface="Times New Roman" panose="02020603050405020304" pitchFamily="18" charset="0"/>
              </a:rPr>
              <a:t>signs</a:t>
            </a:r>
            <a:endParaRPr lang="en-US" alt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5636" y="1271281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400" spc="-150" dirty="0">
                <a:solidFill>
                  <a:srgbClr val="5CA33A"/>
                </a:solidFill>
              </a:rPr>
              <a:t>Effects on </a:t>
            </a:r>
            <a:r>
              <a:rPr lang="en-US" sz="2400" b="1" spc="-150" dirty="0">
                <a:solidFill>
                  <a:srgbClr val="5CA33A"/>
                </a:solidFill>
              </a:rPr>
              <a:t>harvest value </a:t>
            </a:r>
            <a:r>
              <a:rPr lang="en-US" sz="2400" spc="-150" dirty="0">
                <a:solidFill>
                  <a:srgbClr val="5CA33A"/>
                </a:solidFill>
              </a:rPr>
              <a:t>('000 GHC)</a:t>
            </a:r>
            <a:endParaRPr lang="en-US" sz="2400" spc="-15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Main results and discussion/2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38487" y="2565779"/>
            <a:ext cx="6605512" cy="28660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538487" y="3396612"/>
            <a:ext cx="6605512" cy="28660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4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81847" y="1651379"/>
            <a:ext cx="2183679" cy="5206621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sz="1900" dirty="0"/>
              <a:t>Once again, Natural-Productive and Natural-Other associated with higher yield, relative to Degraded-Productive (omitted</a:t>
            </a:r>
            <a:r>
              <a:rPr lang="en-US" sz="1900" dirty="0" smtClean="0"/>
              <a:t>)…</a:t>
            </a:r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…could </a:t>
            </a:r>
            <a:r>
              <a:rPr lang="en-US" sz="1900" dirty="0"/>
              <a:t>be explained by areas covered with vegetation in 1994 associated with better quality soil </a:t>
            </a:r>
            <a:r>
              <a:rPr lang="en-US" sz="1900" dirty="0" smtClean="0"/>
              <a:t>in 2014</a:t>
            </a:r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r>
              <a:rPr lang="en-US" sz="1900" dirty="0"/>
              <a:t>But these positive effect may not be sustainable!</a:t>
            </a:r>
          </a:p>
          <a:p>
            <a:pPr marL="285750" indent="-285750">
              <a:buClr>
                <a:srgbClr val="5CA33A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Clr>
                <a:srgbClr val="5CA33A"/>
              </a:buClr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5636" y="1265421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400" spc="-150" dirty="0">
                <a:solidFill>
                  <a:srgbClr val="5CA33A"/>
                </a:solidFill>
              </a:rPr>
              <a:t>Effects on </a:t>
            </a:r>
            <a:r>
              <a:rPr lang="en-US" sz="2400" b="1" spc="-150" dirty="0">
                <a:solidFill>
                  <a:srgbClr val="5CA33A"/>
                </a:solidFill>
              </a:rPr>
              <a:t>maize yield </a:t>
            </a:r>
            <a:r>
              <a:rPr lang="en-US" sz="2400" spc="-150" dirty="0">
                <a:solidFill>
                  <a:srgbClr val="5CA33A"/>
                </a:solidFill>
              </a:rPr>
              <a:t>(tons/ha)</a:t>
            </a:r>
            <a:endParaRPr lang="en-US" sz="2400" spc="-1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966814"/>
              </p:ext>
            </p:extLst>
          </p:nvPr>
        </p:nvGraphicFramePr>
        <p:xfrm>
          <a:off x="2265526" y="1719897"/>
          <a:ext cx="6878473" cy="51381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4073"/>
                <a:gridCol w="797504"/>
                <a:gridCol w="448596"/>
                <a:gridCol w="797504"/>
                <a:gridCol w="448596"/>
                <a:gridCol w="797504"/>
                <a:gridCol w="448596"/>
                <a:gridCol w="797504"/>
                <a:gridCol w="448596"/>
              </a:tblGrid>
              <a:tr h="277064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0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coef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rgbClr val="5CA33A"/>
                    </a:solidFill>
                  </a:tcPr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Natural-Other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0.208**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0.092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0.183**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0.091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0.184**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0.091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0.131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0.092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Natural-Productive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0.228**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0.090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0.227***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0.083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0.227***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0.081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0.192**</a:t>
                      </a:r>
                      <a:endParaRPr lang="en-US" sz="1200" b="0" i="0" u="none" strike="noStrike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5CA33A"/>
                          </a:solidFill>
                          <a:effectLst/>
                          <a:latin typeface="+mn-lt"/>
                        </a:rPr>
                        <a:t>0.079</a:t>
                      </a:r>
                      <a:endParaRPr lang="en-US" sz="1200" b="0" i="0" u="none" strike="noStrike" dirty="0">
                        <a:solidFill>
                          <a:srgbClr val="5CA33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Productive-Productive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0.078*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0.078*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Productive-Other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-0.035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Degraded-Other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0.106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6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HH demograpy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Agr. Assets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YES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District-level pop trends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Region poverty rate trends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YES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Constant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0.380***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0.356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-1.299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1.020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-2.637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2.729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/rho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0.249***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0.225***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0.173**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0.217***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/sigma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0.681***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0.663***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0.664***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0.661***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Number of observations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1,132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Log-Likelihood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-1,172.93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-1,142.47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-1,141.51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-1,138.76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chi2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17.091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53.032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60.933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72.073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0.000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1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Wald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12.756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11.360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11.118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10.122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1124809" y="169767"/>
            <a:ext cx="6664338" cy="45448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800"/>
              </a:lnSpc>
            </a:pPr>
            <a:r>
              <a:rPr lang="en-US" sz="2800" spc="-150" dirty="0" smtClean="0">
                <a:solidFill>
                  <a:schemeClr val="bg1"/>
                </a:solidFill>
                <a:latin typeface="+mn-lt"/>
              </a:rPr>
              <a:t>Main results and discussion/2</a:t>
            </a:r>
            <a:endParaRPr lang="en-US" sz="2800" spc="-1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5526" y="2265528"/>
            <a:ext cx="6878473" cy="60050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8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1356</TotalTime>
  <Words>1204</Words>
  <Application>Microsoft Office PowerPoint</Application>
  <PresentationFormat>On-screen Show (4:3)</PresentationFormat>
  <Paragraphs>380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Outcomes</dc:title>
  <dc:creator>Peter Thorne</dc:creator>
  <cp:lastModifiedBy>Odhong, Jonathan (IITA)</cp:lastModifiedBy>
  <cp:revision>110</cp:revision>
  <dcterms:created xsi:type="dcterms:W3CDTF">2015-06-03T20:11:20Z</dcterms:created>
  <dcterms:modified xsi:type="dcterms:W3CDTF">2016-12-14T07:56:45Z</dcterms:modified>
</cp:coreProperties>
</file>